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73" r:id="rId3"/>
    <p:sldId id="291" r:id="rId4"/>
    <p:sldId id="294" r:id="rId5"/>
    <p:sldId id="295" r:id="rId6"/>
    <p:sldId id="292" r:id="rId7"/>
    <p:sldId id="293" r:id="rId8"/>
    <p:sldId id="277" r:id="rId9"/>
    <p:sldId id="288" r:id="rId10"/>
    <p:sldId id="267" r:id="rId11"/>
  </p:sldIdLst>
  <p:sldSz cx="9144000" cy="6858000" type="screen4x3"/>
  <p:notesSz cx="6858000" cy="9906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7">
          <p15:clr>
            <a:srgbClr val="A4A3A4"/>
          </p15:clr>
        </p15:guide>
        <p15:guide id="2" orient="horz" pos="3602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F272F"/>
    <a:srgbClr val="FF0066"/>
    <a:srgbClr val="FEF7E7"/>
    <a:srgbClr val="FFFFCC"/>
    <a:srgbClr val="663300"/>
    <a:srgbClr val="CC9900"/>
    <a:srgbClr val="FFFF99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8" autoAdjust="0"/>
    <p:restoredTop sz="90954" autoAdjust="0"/>
  </p:normalViewPr>
  <p:slideViewPr>
    <p:cSldViewPr snapToGrid="0" showGuides="1">
      <p:cViewPr varScale="1">
        <p:scale>
          <a:sx n="80" d="100"/>
          <a:sy n="80" d="100"/>
        </p:scale>
        <p:origin x="1853" y="53"/>
      </p:cViewPr>
      <p:guideLst>
        <p:guide orient="horz" pos="3337"/>
        <p:guide orient="horz" pos="3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8309505462327E-2"/>
          <c:y val="0.12856654404108547"/>
          <c:w val="0.88278056160606033"/>
          <c:h val="0.75552879752476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PF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Tabelle1!$A$2:$A$7</c:f>
              <c:numCache>
                <c:formatCode>0</c:formatCode>
                <c:ptCount val="6"/>
                <c:pt idx="1">
                  <c:v>91.75</c:v>
                </c:pt>
                <c:pt idx="2">
                  <c:v>25</c:v>
                </c:pt>
                <c:pt idx="3">
                  <c:v>45</c:v>
                </c:pt>
                <c:pt idx="4">
                  <c:v>94.25</c:v>
                </c:pt>
                <c:pt idx="5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E-4F40-AB64-A5F4F4B79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70688"/>
        <c:axId val="80543744"/>
      </c:barChart>
      <c:catAx>
        <c:axId val="78370688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  <c:max val="100"/>
          <c:min val="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8370688"/>
        <c:crosses val="max"/>
        <c:crossBetween val="between"/>
        <c:majorUnit val="25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8309505462327E-2"/>
          <c:y val="0.12856654404108547"/>
          <c:w val="0.88278056160606033"/>
          <c:h val="0.75552879752476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PF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Tabelle1!$A$2:$A$7</c:f>
              <c:numCache>
                <c:formatCode>0</c:formatCode>
                <c:ptCount val="6"/>
                <c:pt idx="1">
                  <c:v>99</c:v>
                </c:pt>
                <c:pt idx="2">
                  <c:v>99</c:v>
                </c:pt>
                <c:pt idx="3">
                  <c:v>99</c:v>
                </c:pt>
                <c:pt idx="4">
                  <c:v>99</c:v>
                </c:pt>
                <c:pt idx="5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E-4F40-AB64-A5F4F4B79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70688"/>
        <c:axId val="80543744"/>
      </c:barChart>
      <c:catAx>
        <c:axId val="78370688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  <c:max val="100"/>
          <c:min val="9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8370688"/>
        <c:crosses val="max"/>
        <c:crossBetween val="between"/>
        <c:majorUnit val="5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8309505462327E-2"/>
          <c:y val="0.1180358623548922"/>
          <c:w val="0.88278056160606033"/>
          <c:h val="0.75552879752476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PF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Tabelle1!$A$2:$A$8</c:f>
              <c:numCache>
                <c:formatCode>0</c:formatCode>
                <c:ptCount val="7"/>
                <c:pt idx="1">
                  <c:v>93</c:v>
                </c:pt>
                <c:pt idx="2">
                  <c:v>98</c:v>
                </c:pt>
                <c:pt idx="3">
                  <c:v>97</c:v>
                </c:pt>
                <c:pt idx="4">
                  <c:v>93.25</c:v>
                </c:pt>
                <c:pt idx="5">
                  <c:v>97.5</c:v>
                </c:pt>
                <c:pt idx="6">
                  <c:v>97.75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E-4F40-AB64-A5F4F4B79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70688"/>
        <c:axId val="80543744"/>
      </c:barChart>
      <c:catAx>
        <c:axId val="78370688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  <c:max val="100"/>
          <c:min val="9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8370688"/>
        <c:crosses val="max"/>
        <c:crossBetween val="between"/>
        <c:majorUnit val="5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8309505462327E-2"/>
          <c:y val="0.1180358623548922"/>
          <c:w val="0.88278056160606033"/>
          <c:h val="0.75552879752476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PF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Tabelle1!$A$2:$A$8</c:f>
              <c:numCache>
                <c:formatCode>0</c:formatCode>
                <c:ptCount val="7"/>
                <c:pt idx="1">
                  <c:v>76.25</c:v>
                </c:pt>
                <c:pt idx="2">
                  <c:v>65</c:v>
                </c:pt>
                <c:pt idx="3">
                  <c:v>65</c:v>
                </c:pt>
                <c:pt idx="4">
                  <c:v>77.5</c:v>
                </c:pt>
                <c:pt idx="5">
                  <c:v>56.25</c:v>
                </c:pt>
                <c:pt idx="6">
                  <c:v>81.25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E-4F40-AB64-A5F4F4B79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70688"/>
        <c:axId val="80543744"/>
      </c:barChart>
      <c:catAx>
        <c:axId val="78370688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  <c:max val="90"/>
          <c:min val="5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8370688"/>
        <c:crosses val="max"/>
        <c:crossBetween val="between"/>
        <c:majorUnit val="10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49893616024147E-2"/>
          <c:y val="0.12462390679966574"/>
          <c:w val="0.88278056160606033"/>
          <c:h val="0.75552879752476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PF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Tabelle1!$A$2:$A$5</c:f>
              <c:numCache>
                <c:formatCode>0</c:formatCode>
                <c:ptCount val="4"/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E-4F40-AB64-A5F4F4B79382}"/>
            </c:ext>
          </c:extLst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Tabelle1!$B$2:$B$5</c:f>
              <c:numCache>
                <c:formatCode>0</c:formatCode>
                <c:ptCount val="4"/>
                <c:pt idx="1">
                  <c:v>95</c:v>
                </c:pt>
                <c:pt idx="2">
                  <c:v>97</c:v>
                </c:pt>
                <c:pt idx="3">
                  <c:v>98.5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F-4388-AAA9-3FD58485A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70688"/>
        <c:axId val="80543744"/>
      </c:barChart>
      <c:catAx>
        <c:axId val="78370688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  <c:max val="100"/>
          <c:min val="9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8370688"/>
        <c:crosses val="max"/>
        <c:crossBetween val="between"/>
        <c:majorUnit val="5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49893616024147E-2"/>
          <c:y val="0.12462390679966574"/>
          <c:w val="0.88278056160606033"/>
          <c:h val="0.75552879752476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PF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Tabelle1!$A$2:$A$5</c:f>
              <c:numCache>
                <c:formatCode>0</c:formatCode>
                <c:ptCount val="4"/>
                <c:pt idx="1">
                  <c:v>99</c:v>
                </c:pt>
                <c:pt idx="2">
                  <c:v>99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7-4387-9D90-856DEB9C2EEE}"/>
            </c:ext>
          </c:extLst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LTZ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Tabelle1!$B$2:$B$5</c:f>
              <c:numCache>
                <c:formatCode>0</c:formatCode>
                <c:ptCount val="4"/>
                <c:pt idx="1">
                  <c:v>97</c:v>
                </c:pt>
                <c:pt idx="2">
                  <c:v>96.75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47-4387-9D90-856DEB9C2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70688"/>
        <c:axId val="80543744"/>
      </c:barChart>
      <c:catAx>
        <c:axId val="78370688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  <c:max val="100"/>
          <c:min val="9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8370688"/>
        <c:crosses val="max"/>
        <c:crossBetween val="between"/>
        <c:majorUnit val="5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02879774377279E-2"/>
          <c:y val="0.11539795908926903"/>
          <c:w val="0.88278056160606033"/>
          <c:h val="0.75552879752476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PF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Tabelle1!$A$2:$A$8</c:f>
              <c:numCache>
                <c:formatCode>0.0</c:formatCode>
                <c:ptCount val="7"/>
                <c:pt idx="0">
                  <c:v>145.1</c:v>
                </c:pt>
                <c:pt idx="1">
                  <c:v>153.4</c:v>
                </c:pt>
                <c:pt idx="2">
                  <c:v>152.1</c:v>
                </c:pt>
                <c:pt idx="3">
                  <c:v>154.19999999999999</c:v>
                </c:pt>
                <c:pt idx="5">
                  <c:v>157.30000000000001</c:v>
                </c:pt>
                <c:pt idx="6" formatCode="0">
                  <c:v>154.80000000000001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D-4D0C-8AC1-E3E452857A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370688"/>
        <c:axId val="80543744"/>
      </c:barChart>
      <c:catAx>
        <c:axId val="78370688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80543744"/>
        <c:crosses val="autoZero"/>
        <c:auto val="1"/>
        <c:lblAlgn val="ctr"/>
        <c:lblOffset val="100"/>
        <c:noMultiLvlLbl val="0"/>
      </c:catAx>
      <c:valAx>
        <c:axId val="80543744"/>
        <c:scaling>
          <c:orientation val="minMax"/>
          <c:min val="140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8370688"/>
        <c:crosses val="max"/>
        <c:crossBetween val="between"/>
        <c:majorUnit val="10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78542040840179E-2"/>
          <c:y val="0.11045186521563939"/>
          <c:w val="0.90024876701265255"/>
          <c:h val="0.792041555913356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Tabelle1!$A$2:$A$8</c:f>
              <c:numCache>
                <c:formatCode>0.0</c:formatCode>
                <c:ptCount val="7"/>
                <c:pt idx="1">
                  <c:v>8.3000000000000114</c:v>
                </c:pt>
                <c:pt idx="2">
                  <c:v>7</c:v>
                </c:pt>
                <c:pt idx="3">
                  <c:v>9.0999999999999943</c:v>
                </c:pt>
                <c:pt idx="5">
                  <c:v>12.200000000000017</c:v>
                </c:pt>
                <c:pt idx="6">
                  <c:v>9.7000000000000171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3-4FAB-8992-E7F7E0C6BBE5}"/>
            </c:ext>
          </c:extLst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Datenreihe 2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Tabelle1!$B$2:$B$8</c:f>
              <c:numCache>
                <c:formatCode>0.0</c:formatCode>
                <c:ptCount val="7"/>
                <c:pt idx="1">
                  <c:v>3.3796774193548234</c:v>
                </c:pt>
                <c:pt idx="2">
                  <c:v>3.3433870967741783</c:v>
                </c:pt>
                <c:pt idx="3">
                  <c:v>3.9153225806451615</c:v>
                </c:pt>
                <c:pt idx="5">
                  <c:v>8.6045161290322518</c:v>
                </c:pt>
                <c:pt idx="6">
                  <c:v>3.4201612903225689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3-4FAB-8992-E7F7E0C6B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088832"/>
        <c:axId val="76090368"/>
      </c:barChart>
      <c:catAx>
        <c:axId val="76088832"/>
        <c:scaling>
          <c:orientation val="maxMin"/>
        </c:scaling>
        <c:delete val="0"/>
        <c:axPos val="l"/>
        <c:majorGridlines/>
        <c:numFmt formatCode="0.0" sourceLinked="1"/>
        <c:majorTickMark val="none"/>
        <c:minorTickMark val="none"/>
        <c:tickLblPos val="none"/>
        <c:crossAx val="76090368"/>
        <c:crosses val="autoZero"/>
        <c:auto val="1"/>
        <c:lblAlgn val="ctr"/>
        <c:lblOffset val="100"/>
        <c:noMultiLvlLbl val="0"/>
      </c:catAx>
      <c:valAx>
        <c:axId val="76090368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6088832"/>
        <c:crosses val="max"/>
        <c:crossBetween val="between"/>
      </c:valAx>
      <c:spPr>
        <a:solidFill>
          <a:srgbClr val="DDDDDD"/>
        </a:solidFill>
        <a:ln>
          <a:solidFill>
            <a:schemeClr val="bg2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B422F1-FABC-44F8-B84A-75A90BBA4B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44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5F872-C9D2-4F26-A307-C37EBE3DB92E}" type="datetimeFigureOut">
              <a:rPr lang="de-DE" smtClean="0"/>
              <a:t>21.02.2022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05350"/>
            <a:ext cx="54864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0911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FB93E-9A25-49F9-AEEC-865534B4C0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66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66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4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8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3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73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66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CB7E8-6706-4134-8459-A8A81BECEA14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2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57301"/>
            <a:ext cx="8229600" cy="1038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Titel: Arial 54 </a:t>
            </a:r>
            <a:r>
              <a:rPr lang="de-DE" dirty="0" err="1" smtClean="0"/>
              <a:t>pt</a:t>
            </a:r>
            <a:r>
              <a:rPr lang="de-DE" dirty="0" smtClean="0"/>
              <a:t> fett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47675" y="2657475"/>
            <a:ext cx="8248650" cy="790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Untertitel: Arial 40 </a:t>
            </a:r>
            <a:r>
              <a:rPr lang="de-D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de-DE" dirty="0" smtClean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412000" y="6343650"/>
            <a:ext cx="4320000" cy="2476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Datum / Autor / Anlass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289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bg>
      <p:bgPr>
        <a:solidFill>
          <a:srgbClr val="FEF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390525"/>
            <a:ext cx="8388000" cy="7008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Überschrift 1: Arial 40 </a:t>
            </a:r>
            <a:r>
              <a:rPr lang="de-DE" dirty="0" err="1" smtClean="0"/>
              <a:t>pt</a:t>
            </a:r>
            <a:r>
              <a:rPr lang="de-DE" dirty="0" smtClean="0"/>
              <a:t>, fett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1248304"/>
            <a:ext cx="8388000" cy="59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Überschrift 2: Arial 32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, fett</a:t>
            </a:r>
            <a:endParaRPr lang="de-DE" dirty="0" smtClean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0525" y="1995752"/>
            <a:ext cx="8388000" cy="466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Überschrift 3: Arial 24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fett</a:t>
            </a:r>
            <a:endParaRPr lang="de-DE" dirty="0" smtClean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90525" y="2619374"/>
            <a:ext cx="8388000" cy="338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Fließtext: Arial 24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8732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E408A-D1B2-4AE4-84E8-70E993C2B64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7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42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47" y="6291543"/>
            <a:ext cx="975255" cy="40248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908" y="6083552"/>
            <a:ext cx="1781087" cy="782399"/>
          </a:xfrm>
          <a:prstGeom prst="rect">
            <a:avLst/>
          </a:prstGeo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2047" y="6075600"/>
            <a:ext cx="8361794" cy="25200"/>
          </a:xfrm>
          <a:prstGeom prst="rect">
            <a:avLst/>
          </a:prstGeom>
          <a:solidFill>
            <a:srgbClr val="AF272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8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7"/>
          <p:cNvSpPr>
            <a:spLocks noChangeShapeType="1"/>
          </p:cNvSpPr>
          <p:nvPr/>
        </p:nvSpPr>
        <p:spPr bwMode="auto">
          <a:xfrm>
            <a:off x="914400" y="6273800"/>
            <a:ext cx="0" cy="584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2051" name="Rechteck 1"/>
          <p:cNvSpPr>
            <a:spLocks noChangeArrowheads="1"/>
          </p:cNvSpPr>
          <p:nvPr/>
        </p:nvSpPr>
        <p:spPr bwMode="auto">
          <a:xfrm>
            <a:off x="1209675" y="749300"/>
            <a:ext cx="665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000000"/>
                </a:solidFill>
              </a:rPr>
              <a:t>Landesversuche Pflanzenschutz</a:t>
            </a:r>
            <a:br>
              <a:rPr lang="de-DE" sz="2800" b="1" dirty="0" smtClean="0">
                <a:solidFill>
                  <a:srgbClr val="000000"/>
                </a:solidFill>
              </a:rPr>
            </a:br>
            <a:r>
              <a:rPr lang="de-DE" sz="2800" b="1" dirty="0" smtClean="0">
                <a:solidFill>
                  <a:srgbClr val="000000"/>
                </a:solidFill>
              </a:rPr>
              <a:t>Baden-Württemberg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000000"/>
                </a:solidFill>
              </a:rPr>
              <a:t>2021</a:t>
            </a:r>
            <a:endParaRPr lang="de-DE" sz="2800" dirty="0" smtClean="0">
              <a:solidFill>
                <a:srgbClr val="000000"/>
              </a:solidFill>
            </a:endParaRPr>
          </a:p>
        </p:txBody>
      </p:sp>
      <p:sp>
        <p:nvSpPr>
          <p:cNvPr id="2052" name="Rechteck 4"/>
          <p:cNvSpPr>
            <a:spLocks noChangeArrowheads="1"/>
          </p:cNvSpPr>
          <p:nvPr/>
        </p:nvSpPr>
        <p:spPr bwMode="auto">
          <a:xfrm>
            <a:off x="323850" y="2757488"/>
            <a:ext cx="8580438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PS 21-05:</a:t>
            </a:r>
            <a:endParaRPr lang="de-DE" sz="12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endParaRPr lang="de-DE" sz="1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de-DE" sz="20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Bekämpfung </a:t>
            </a:r>
            <a:r>
              <a:rPr lang="de-DE" sz="2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von Ungräsern und Unkräuter in Mais mit </a:t>
            </a:r>
            <a:r>
              <a:rPr lang="de-DE" sz="20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neuen</a:t>
            </a:r>
          </a:p>
          <a:p>
            <a:r>
              <a:rPr lang="de-DE" sz="20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			Herbiziden</a:t>
            </a:r>
            <a:r>
              <a:rPr lang="de-DE" sz="20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																								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de-DE" sz="12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endParaRPr lang="de-DE" sz="1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de-DE" sz="1400" b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2 Standorte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0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03380"/>
              </p:ext>
            </p:extLst>
          </p:nvPr>
        </p:nvGraphicFramePr>
        <p:xfrm>
          <a:off x="711200" y="3625850"/>
          <a:ext cx="7643813" cy="2266950"/>
        </p:xfrm>
        <a:graphic>
          <a:graphicData uri="http://schemas.openxmlformats.org/drawingml/2006/table">
            <a:tbl>
              <a:tblPr/>
              <a:tblGrid>
                <a:gridCol w="336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IMPRESSUM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Herausgeber: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Landwirtschaftliches Technologiezentrum 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Augustenberg (LTZ)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Neßlerstr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23-31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76227 Karlsruhe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Tel.: 	   0721 / 9468-0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Fax: 	   0721 / 9468-209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eMail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	   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poststelle@ltz.bwl.de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Internet: www.ltz-augustenberg.de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 und Redaktion: 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LTZ Augustenberg,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Ref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32 </a:t>
                      </a:r>
                      <a:b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Pflanzenbau und produktionsbezogener Umweltschutz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Kerstin Hüsgen, Felix Bächlin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LTZ Augustenberg,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Ref</a:t>
                      </a: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13 </a:t>
                      </a:r>
                      <a:b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Sorten, Saatgut, Ackerbauliches Versuchswesen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Hartmut </a:t>
                      </a:r>
                      <a:r>
                        <a:rPr kumimoji="0" 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Weeber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lang="de-DE" sz="11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Veröffentlichung nur mit Genehmigung des Herausgebers gestattet.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8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59392" y="5200229"/>
            <a:ext cx="39554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Abb.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1: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Wirkungsgrad [%] der Behandlungsvarianten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gegen Ackerfuchsschwanz im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Vergleich zur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Kontrolle. Kontrolle = Unkrautdeckungsgrad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[%]. </a:t>
            </a:r>
            <a:endParaRPr lang="de-DE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2553"/>
              </p:ext>
            </p:extLst>
          </p:nvPr>
        </p:nvGraphicFramePr>
        <p:xfrm>
          <a:off x="359392" y="921678"/>
          <a:ext cx="4212000" cy="426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SAMSON 4 SC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RAIKIRI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00671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Laudis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Plus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Peak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805836"/>
                  </a:ext>
                </a:extLst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5707362" y="5457339"/>
            <a:ext cx="15009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Wirkungsgrad </a:t>
            </a:r>
            <a:r>
              <a:rPr lang="de-DE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[%]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44352" y="448704"/>
            <a:ext cx="646715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Wirksamkeit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Ackerfuchsschwanz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Standort: GP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05498621"/>
              </p:ext>
            </p:extLst>
          </p:nvPr>
        </p:nvGraphicFramePr>
        <p:xfrm>
          <a:off x="4444076" y="921678"/>
          <a:ext cx="3699799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709017" y="1688143"/>
            <a:ext cx="34612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11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59392" y="5200229"/>
            <a:ext cx="39554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Abb.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1: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Wirkungsgrad [%] der Behandlungsvarianten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gegen vielsamiger Gänsefuß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im Vergleich zur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Kontrolle. Kontrolle = Unkrautdeckungsgrad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[%].</a:t>
            </a:r>
            <a:endParaRPr lang="de-DE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2553"/>
              </p:ext>
            </p:extLst>
          </p:nvPr>
        </p:nvGraphicFramePr>
        <p:xfrm>
          <a:off x="359392" y="921678"/>
          <a:ext cx="4212000" cy="4267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SAMSON 4 SC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RAIKIRI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00671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Laudis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Plus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Peak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805836"/>
                  </a:ext>
                </a:extLst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5707362" y="5457339"/>
            <a:ext cx="15009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Wirkungsgrad </a:t>
            </a:r>
            <a:r>
              <a:rPr lang="de-DE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[%]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05986" y="448704"/>
            <a:ext cx="674389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Wirksamkeit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Vielsamiger Gänsefuß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Standort: GP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034184154"/>
              </p:ext>
            </p:extLst>
          </p:nvPr>
        </p:nvGraphicFramePr>
        <p:xfrm>
          <a:off x="4444076" y="921678"/>
          <a:ext cx="3699799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704785" y="1688143"/>
            <a:ext cx="35458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31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59392" y="5200229"/>
            <a:ext cx="39554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Abb.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1: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Wirkungsgrad [%] der Behandlungsvarianten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gegen Bastardgänsefuß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im Vergleich zur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Kontrolle. Kontrolle = Unkrautdeckungsgrad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[%].</a:t>
            </a:r>
            <a:endParaRPr lang="de-DE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96149"/>
              </p:ext>
            </p:extLst>
          </p:nvPr>
        </p:nvGraphicFramePr>
        <p:xfrm>
          <a:off x="359392" y="921678"/>
          <a:ext cx="4194000" cy="427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Arrat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Dash E. C.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00671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Callisto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805836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98518"/>
                  </a:ext>
                </a:extLst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5707362" y="5457339"/>
            <a:ext cx="15009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Wirkungsgrad </a:t>
            </a:r>
            <a:r>
              <a:rPr lang="de-DE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[%]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34552" y="460012"/>
            <a:ext cx="609622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Wirksamkeit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Bastardgänsefuß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Standort: LTZ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771836531"/>
              </p:ext>
            </p:extLst>
          </p:nvPr>
        </p:nvGraphicFramePr>
        <p:xfrm>
          <a:off x="4405976" y="879516"/>
          <a:ext cx="3747424" cy="494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739690" y="1583368"/>
            <a:ext cx="35458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10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59392" y="5200229"/>
            <a:ext cx="39554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Abb.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1: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Wirkungsgrad [%] der Behandlungsvarianten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gegen Bingelkraut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im Vergleich zur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Kontrolle. Kontrolle = Unkrautdeckungsgrad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[%].</a:t>
            </a:r>
            <a:endParaRPr lang="de-DE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96149"/>
              </p:ext>
            </p:extLst>
          </p:nvPr>
        </p:nvGraphicFramePr>
        <p:xfrm>
          <a:off x="359392" y="921678"/>
          <a:ext cx="4194000" cy="427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Arrat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Dash E. C.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00671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Callisto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805836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98518"/>
                  </a:ext>
                </a:extLst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5707362" y="5457339"/>
            <a:ext cx="15009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Wirkungsgrad </a:t>
            </a:r>
            <a:r>
              <a:rPr lang="de-DE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[%]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45725" y="460012"/>
            <a:ext cx="527388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Wirksamkeit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Bingelkraut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Standort: LTZ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253271330"/>
              </p:ext>
            </p:extLst>
          </p:nvPr>
        </p:nvGraphicFramePr>
        <p:xfrm>
          <a:off x="4405976" y="879516"/>
          <a:ext cx="3747424" cy="494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782168" y="1583368"/>
            <a:ext cx="2696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311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292717" y="4676354"/>
            <a:ext cx="39554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Abb.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1: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Wirkungsgrad [%] der Behandlungsvarianten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gegen Weißer Gänsefuß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im Vergleich zur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Kontrolle. Kontrolle = Unkrautdeckungsgrad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[%].</a:t>
            </a:r>
            <a:endParaRPr lang="de-DE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494379"/>
              </p:ext>
            </p:extLst>
          </p:nvPr>
        </p:nvGraphicFramePr>
        <p:xfrm>
          <a:off x="362431" y="1455078"/>
          <a:ext cx="4212000" cy="3048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5326362" y="4953353"/>
            <a:ext cx="15009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Wirkungsgrad </a:t>
            </a:r>
            <a:r>
              <a:rPr lang="de-DE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[%]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51708" y="806163"/>
            <a:ext cx="649055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Wirksamkeit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Weißer Gänsefuß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Standort: GP, LTZ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427517058"/>
              </p:ext>
            </p:extLst>
          </p:nvPr>
        </p:nvGraphicFramePr>
        <p:xfrm>
          <a:off x="4444077" y="1671311"/>
          <a:ext cx="3414048" cy="322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5619206" y="2305688"/>
            <a:ext cx="354584" cy="276999"/>
          </a:xfrm>
          <a:prstGeom prst="rect">
            <a:avLst/>
          </a:prstGeom>
          <a:solidFill>
            <a:srgbClr val="0033CC">
              <a:alpha val="92941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de-DE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de-D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31727" y="2305688"/>
            <a:ext cx="354584" cy="2769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de-D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61269" y="2058677"/>
            <a:ext cx="150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GP      LTZ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85957665"/>
              </p:ext>
            </p:extLst>
          </p:nvPr>
        </p:nvGraphicFramePr>
        <p:xfrm>
          <a:off x="4444077" y="1671311"/>
          <a:ext cx="3414048" cy="322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292717" y="4676354"/>
            <a:ext cx="39554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Abb.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1: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Wirkungsgrad [%] der Behandlungsvarianten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gegen Ampferblättriger Knöterich im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Vergleich zur </a:t>
            </a:r>
            <a:r>
              <a:rPr lang="de-DE" sz="1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Kontrolle. Kontrolle = Unkrautdeckungsgrad </a:t>
            </a:r>
            <a:r>
              <a:rPr lang="de-DE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>[%].</a:t>
            </a:r>
            <a:endParaRPr lang="de-DE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494379"/>
              </p:ext>
            </p:extLst>
          </p:nvPr>
        </p:nvGraphicFramePr>
        <p:xfrm>
          <a:off x="362431" y="1455078"/>
          <a:ext cx="4212000" cy="3048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5326362" y="4953353"/>
            <a:ext cx="15009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Wirkungsgrad </a:t>
            </a:r>
            <a:r>
              <a:rPr lang="de-DE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[%]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00215" y="870697"/>
            <a:ext cx="788895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Wirksamkeit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Ampferblättriger Knöterich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Standort: GP, LTZ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664435" y="2327729"/>
            <a:ext cx="354584" cy="276999"/>
          </a:xfrm>
          <a:prstGeom prst="rect">
            <a:avLst/>
          </a:prstGeom>
          <a:solidFill>
            <a:srgbClr val="0033CC">
              <a:alpha val="92941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de-D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41252" y="2327730"/>
            <a:ext cx="354584" cy="2769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de-D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361269" y="2058677"/>
            <a:ext cx="1500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GP      LTZ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098905766"/>
              </p:ext>
            </p:extLst>
          </p:nvPr>
        </p:nvGraphicFramePr>
        <p:xfrm>
          <a:off x="4431789" y="516711"/>
          <a:ext cx="3630840" cy="562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hteck 15"/>
          <p:cNvSpPr/>
          <p:nvPr/>
        </p:nvSpPr>
        <p:spPr>
          <a:xfrm>
            <a:off x="5748394" y="5659169"/>
            <a:ext cx="11512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Ertrag [</a:t>
            </a:r>
            <a:r>
              <a:rPr lang="de-DE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dt</a:t>
            </a:r>
            <a:r>
              <a:rPr lang="de-DE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/ha]</a:t>
            </a:r>
            <a:endParaRPr lang="de-DE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02795" y="71734"/>
            <a:ext cx="43780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Ertrag, 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Standort: LTZ Augustenberg</a:t>
            </a:r>
            <a:endParaRPr lang="de-DE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302795" y="5428337"/>
            <a:ext cx="41530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9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12 : </a:t>
            </a:r>
            <a:r>
              <a:rPr lang="de-DE" sz="900" b="1" dirty="0">
                <a:latin typeface="Arial" charset="0"/>
                <a:cs typeface="Arial" charset="0"/>
              </a:rPr>
              <a:t>Absoluter </a:t>
            </a:r>
            <a:r>
              <a:rPr lang="de-DE" sz="900" b="1" dirty="0" smtClean="0">
                <a:latin typeface="Arial" charset="0"/>
                <a:cs typeface="Arial" charset="0"/>
              </a:rPr>
              <a:t>Ertrag </a:t>
            </a:r>
            <a:r>
              <a:rPr lang="de-DE" sz="900" b="1" dirty="0">
                <a:latin typeface="Arial" charset="0"/>
                <a:cs typeface="Arial" charset="0"/>
              </a:rPr>
              <a:t>[dt/ha</a:t>
            </a:r>
            <a:r>
              <a:rPr lang="de-DE" sz="900" b="1" dirty="0" smtClean="0">
                <a:latin typeface="Arial" charset="0"/>
                <a:cs typeface="Arial" charset="0"/>
              </a:rPr>
              <a:t>] am Standort LTZ Augustenberg (Rußheim).</a:t>
            </a:r>
            <a:endParaRPr lang="de-DE" sz="900" b="1" dirty="0">
              <a:solidFill>
                <a:srgbClr val="000000"/>
              </a:solidFill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185890"/>
              </p:ext>
            </p:extLst>
          </p:nvPr>
        </p:nvGraphicFramePr>
        <p:xfrm>
          <a:off x="385824" y="542444"/>
          <a:ext cx="4249340" cy="487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Arrat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Dash E. C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*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Callisto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19100" y="5797669"/>
            <a:ext cx="3409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 = Fehler beim Ernten der Parzelle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066600879"/>
              </p:ext>
            </p:extLst>
          </p:nvPr>
        </p:nvGraphicFramePr>
        <p:xfrm>
          <a:off x="4287610" y="807628"/>
          <a:ext cx="4464000" cy="51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156227" y="5483771"/>
            <a:ext cx="3976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900" b="1" dirty="0">
                <a:solidFill>
                  <a:srgbClr val="000000"/>
                </a:solidFill>
                <a:latin typeface="Arial" charset="0"/>
                <a:cs typeface="Arial" charset="0"/>
              </a:rPr>
              <a:t>Abb. </a:t>
            </a:r>
            <a:r>
              <a:rPr lang="de-DE" sz="9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13: </a:t>
            </a:r>
            <a:r>
              <a:rPr lang="de-DE" sz="900" b="1" dirty="0">
                <a:latin typeface="Arial" charset="0"/>
                <a:cs typeface="Arial" charset="0"/>
              </a:rPr>
              <a:t>Absoluter und kostenbereinigter Mehrertrag [dt/ha] der Behandlungsvarianten im Vergleich zur Kontrolle</a:t>
            </a:r>
            <a:r>
              <a:rPr lang="de-DE" sz="900" b="1" dirty="0" smtClean="0">
                <a:latin typeface="Arial" charset="0"/>
                <a:cs typeface="Arial" charset="0"/>
              </a:rPr>
              <a:t>. </a:t>
            </a:r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825349" y="5814233"/>
            <a:ext cx="13885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Mehrertrag [dt/ha]</a:t>
            </a:r>
            <a:endParaRPr lang="de-DE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6227" y="308007"/>
            <a:ext cx="508017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Mehrertrag, 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Standort: LTZ Augustenberg</a:t>
            </a:r>
            <a:endParaRPr lang="de-DE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4890539" y="888559"/>
            <a:ext cx="2256128" cy="415498"/>
            <a:chOff x="6738906" y="857849"/>
            <a:chExt cx="2256128" cy="415498"/>
          </a:xfrm>
        </p:grpSpPr>
        <p:sp>
          <p:nvSpPr>
            <p:cNvPr id="13" name="Textfeld 12"/>
            <p:cNvSpPr txBox="1"/>
            <p:nvPr/>
          </p:nvSpPr>
          <p:spPr>
            <a:xfrm>
              <a:off x="6738906" y="857849"/>
              <a:ext cx="1962826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l"/>
              <a:r>
                <a:rPr lang="de-DE" sz="1000" b="1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de-DE" sz="1000" b="1" dirty="0" smtClean="0">
                  <a:latin typeface="Arial" pitchFamily="34" charset="0"/>
                  <a:cs typeface="Arial" pitchFamily="34" charset="0"/>
                </a:rPr>
                <a:t>bsoluter Mehrertrag </a:t>
              </a:r>
              <a:endParaRPr lang="de-DE" sz="1100" b="1" dirty="0">
                <a:latin typeface="Arial" pitchFamily="34" charset="0"/>
                <a:cs typeface="Arial" pitchFamily="34" charset="0"/>
              </a:endParaRPr>
            </a:p>
            <a:p>
              <a:pPr algn="l"/>
              <a:r>
                <a:rPr lang="de-DE" sz="1000" b="1" dirty="0" smtClean="0">
                  <a:latin typeface="Arial" pitchFamily="34" charset="0"/>
                  <a:cs typeface="Arial" pitchFamily="34" charset="0"/>
                </a:rPr>
                <a:t>kostenbereinigter Mehrertrag</a:t>
              </a:r>
              <a:endParaRPr lang="de-DE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8757951" y="938337"/>
              <a:ext cx="236969" cy="889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wrap="none" anchor="ctr"/>
            <a:lstStyle/>
            <a:p>
              <a:pPr algn="ctr"/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765011" y="1087463"/>
              <a:ext cx="230023" cy="88900"/>
            </a:xfrm>
            <a:prstGeom prst="rect">
              <a:avLst/>
            </a:prstGeom>
            <a:gradFill rotWithShape="0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336341" y="1561562"/>
            <a:ext cx="1895849" cy="246221"/>
          </a:xfrm>
          <a:prstGeom prst="rect">
            <a:avLst/>
          </a:prstGeom>
          <a:solidFill>
            <a:srgbClr val="D3E4B4"/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00" b="1" dirty="0" smtClean="0">
                <a:latin typeface="Arial" pitchFamily="34" charset="0"/>
                <a:cs typeface="Arial" pitchFamily="34" charset="0"/>
              </a:rPr>
              <a:t>Ø Erzeugerpreis: 15,50 €</a:t>
            </a:r>
            <a:r>
              <a:rPr lang="de-DE" sz="1000" b="1" dirty="0">
                <a:latin typeface="Arial" pitchFamily="34" charset="0"/>
                <a:cs typeface="Arial" pitchFamily="34" charset="0"/>
              </a:rPr>
              <a:t>/dt</a:t>
            </a:r>
            <a:endParaRPr lang="de-DE" sz="1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643906" y="1530784"/>
            <a:ext cx="94342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145 dt/ha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09750"/>
              </p:ext>
            </p:extLst>
          </p:nvPr>
        </p:nvGraphicFramePr>
        <p:xfrm>
          <a:off x="295828" y="807628"/>
          <a:ext cx="4140000" cy="4638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Mittel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NAF </a:t>
                      </a:r>
                      <a:b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(kg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l/ha)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Kontrolle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Botiga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Zingis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Arrat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Dash E. C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*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Callisto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MaisTer power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Spectrum 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295828" y="5824823"/>
            <a:ext cx="3409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 = Fehler beim Ernten der Parzelle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Präsentation_verbindlich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50021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Vorlage_Präsentation_verbindlich</Template>
  <TotalTime>0</TotalTime>
  <Words>763</Words>
  <Application>Microsoft Office PowerPoint</Application>
  <PresentationFormat>Bildschirmpräsentation (4:3)</PresentationFormat>
  <Paragraphs>243</Paragraphs>
  <Slides>10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Vorlage_Präsentation_verbindlich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LGL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Hüsgen, Kerstin (LTZ)</dc:creator>
  <cp:lastModifiedBy>Bächlin, Felix (LTZ- Stifterhof)</cp:lastModifiedBy>
  <cp:revision>42</cp:revision>
  <dcterms:created xsi:type="dcterms:W3CDTF">2020-10-17T15:20:42Z</dcterms:created>
  <dcterms:modified xsi:type="dcterms:W3CDTF">2022-02-21T12:15:19Z</dcterms:modified>
</cp:coreProperties>
</file>